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2"/>
  </p:sldMasterIdLst>
  <p:notesMasterIdLst>
    <p:notesMasterId r:id="rId24"/>
  </p:notesMasterIdLst>
  <p:handoutMasterIdLst>
    <p:handoutMasterId r:id="rId25"/>
  </p:handoutMasterIdLst>
  <p:sldIdLst>
    <p:sldId id="299" r:id="rId3"/>
    <p:sldId id="298" r:id="rId4"/>
    <p:sldId id="301" r:id="rId5"/>
    <p:sldId id="307" r:id="rId6"/>
    <p:sldId id="304" r:id="rId7"/>
    <p:sldId id="306" r:id="rId8"/>
    <p:sldId id="305" r:id="rId9"/>
    <p:sldId id="308" r:id="rId10"/>
    <p:sldId id="277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2" r:id="rId19"/>
    <p:sldId id="274" r:id="rId20"/>
    <p:sldId id="276" r:id="rId21"/>
    <p:sldId id="278" r:id="rId22"/>
    <p:sldId id="300" r:id="rId23"/>
  </p:sldIdLst>
  <p:sldSz cx="9144000" cy="5143500" type="screen16x9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6D"/>
    <a:srgbClr val="705284"/>
    <a:srgbClr val="8A68A1"/>
    <a:srgbClr val="642D87"/>
    <a:srgbClr val="3F1B4B"/>
    <a:srgbClr val="492062"/>
    <a:srgbClr val="542571"/>
    <a:srgbClr val="411C54"/>
    <a:srgbClr val="562674"/>
    <a:srgbClr val="522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2029" autoAdjust="0"/>
  </p:normalViewPr>
  <p:slideViewPr>
    <p:cSldViewPr snapToGrid="0">
      <p:cViewPr varScale="1">
        <p:scale>
          <a:sx n="112" d="100"/>
          <a:sy n="112" d="100"/>
        </p:scale>
        <p:origin x="79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DE61-2C38-489B-822E-9AE52396287F}" type="datetimeFigureOut">
              <a:rPr lang="sv-SE" smtClean="0"/>
              <a:t>2019-01-30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BF9C-D232-40FA-85D0-67CEB79A615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58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214C7-6121-4FD8-87BD-11F743DDBF5B}" type="datetimeFigureOut">
              <a:rPr lang="sv-SE" smtClean="0"/>
              <a:t>2019-01-30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2277-5041-49EE-9D76-2F4266AF9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522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681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26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503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69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11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9054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92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525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88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På startsidan/landningssidan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13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423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238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758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26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258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sng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2277-5041-49EE-9D76-2F4266AF9EC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81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Vis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 userDrawn="1"/>
        </p:nvSpPr>
        <p:spPr>
          <a:xfrm>
            <a:off x="402336" y="3054337"/>
            <a:ext cx="8346643" cy="1645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100"/>
              </a:lnSpc>
              <a:spcBef>
                <a:spcPts val="200"/>
              </a:spcBef>
              <a:spcAft>
                <a:spcPts val="600"/>
              </a:spcAft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Post- och telestyrelsen arbetar för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att alla i Sverige ska ha tillgång till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bra telefoni, bredband och post.</a:t>
            </a:r>
            <a:endParaRPr lang="sv-S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00" y="529350"/>
            <a:ext cx="3950268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1"/>
          <a:stretch/>
        </p:blipFill>
        <p:spPr bwMode="auto">
          <a:xfrm>
            <a:off x="0" y="0"/>
            <a:ext cx="9143999" cy="47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/>
          <a:stretch/>
        </p:blipFill>
        <p:spPr>
          <a:xfrm>
            <a:off x="0" y="4765674"/>
            <a:ext cx="9144000" cy="377825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5"/>
          <a:stretch/>
        </p:blipFill>
        <p:spPr>
          <a:xfrm>
            <a:off x="180142" y="4768723"/>
            <a:ext cx="617215" cy="326137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4772024"/>
            <a:ext cx="9144000" cy="377825"/>
            <a:chOff x="0" y="4772024"/>
            <a:chExt cx="9144000" cy="377825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72024"/>
              <a:ext cx="9144000" cy="377825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75073"/>
              <a:ext cx="617215" cy="326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 b="8063"/>
          <a:stretch/>
        </p:blipFill>
        <p:spPr bwMode="auto">
          <a:xfrm flipH="1">
            <a:off x="-2" y="1500"/>
            <a:ext cx="9143999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50552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2775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12" name="Bildobjekt 1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6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9144001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/>
          <a:stretch/>
        </p:blipFill>
        <p:spPr>
          <a:xfrm>
            <a:off x="0" y="4765674"/>
            <a:ext cx="9144000" cy="3778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5"/>
          <a:stretch/>
        </p:blipFill>
        <p:spPr>
          <a:xfrm>
            <a:off x="180142" y="4768723"/>
            <a:ext cx="617215" cy="326137"/>
          </a:xfrm>
          <a:prstGeom prst="rect">
            <a:avLst/>
          </a:prstGeom>
        </p:spPr>
      </p:pic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4772024"/>
            <a:ext cx="9144000" cy="377825"/>
            <a:chOff x="0" y="4772024"/>
            <a:chExt cx="9144000" cy="377825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72024"/>
              <a:ext cx="9144000" cy="377825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75073"/>
              <a:ext cx="617215" cy="326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3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/>
          <a:stretch/>
        </p:blipFill>
        <p:spPr bwMode="auto">
          <a:xfrm>
            <a:off x="0" y="-1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158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4766462"/>
          </a:xfrm>
          <a:prstGeom prst="rect">
            <a:avLst/>
          </a:prstGeom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09991" y="327600"/>
            <a:ext cx="5330460" cy="739976"/>
          </a:xfrm>
        </p:spPr>
        <p:txBody>
          <a:bodyPr anchor="b" anchorCtr="0">
            <a:noAutofit/>
          </a:bodyPr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810000" y="1224000"/>
            <a:ext cx="4878000" cy="3351600"/>
          </a:xfrm>
        </p:spPr>
        <p:txBody>
          <a:bodyPr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59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542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7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032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7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275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77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3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50552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2775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50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3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50552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2775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041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2" y="4769558"/>
            <a:ext cx="1597155" cy="326137"/>
          </a:xfrm>
          <a:prstGeom prst="rect">
            <a:avLst/>
          </a:prstGeom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 sz="quarter" hasCustomPrompt="1"/>
          </p:nvPr>
        </p:nvSpPr>
        <p:spPr>
          <a:xfrm>
            <a:off x="395536" y="703971"/>
            <a:ext cx="8352928" cy="16561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sv-SE" noProof="0" dirty="0"/>
              <a:t>Rubrik på din presentation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 userDrawn="1">
            <p:ph type="subTitle" sz="quarter" idx="1" hasCustomPrompt="1"/>
          </p:nvPr>
        </p:nvSpPr>
        <p:spPr>
          <a:xfrm>
            <a:off x="395536" y="2423502"/>
            <a:ext cx="8352928" cy="1242442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 dirty="0"/>
              <a:t>Skriv underrubrik här</a:t>
            </a:r>
            <a:endParaRPr lang="en-US" noProof="0" dirty="0"/>
          </a:p>
        </p:txBody>
      </p:sp>
      <p:pic>
        <p:nvPicPr>
          <p:cNvPr id="11" name="27592F85-A1AE-45BF-AD9A-7467BA8E02A6" descr="0182DBE0-4A03-4EDF-90D3-123D52DEECC6@sprout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5943" y="2241364"/>
            <a:ext cx="4810090" cy="29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298826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321056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311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1" name="Platshållare för text 8"/>
          <p:cNvSpPr>
            <a:spLocks noGrp="1"/>
          </p:cNvSpPr>
          <p:nvPr>
            <p:ph type="body" sz="quarter" idx="11"/>
          </p:nvPr>
        </p:nvSpPr>
        <p:spPr>
          <a:xfrm>
            <a:off x="908003" y="544785"/>
            <a:ext cx="3179501" cy="3651085"/>
          </a:xfrm>
          <a:solidFill>
            <a:srgbClr val="FFFFFF">
              <a:alpha val="72157"/>
            </a:srgbClr>
          </a:solidFill>
        </p:spPr>
        <p:txBody>
          <a:bodyPr lIns="216000" tIns="216000" rIns="216000" bIns="0">
            <a:no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1130300" y="1749424"/>
            <a:ext cx="2692400" cy="2376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955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09990" y="326623"/>
            <a:ext cx="8064896" cy="739976"/>
          </a:xfrm>
        </p:spPr>
        <p:txBody>
          <a:bodyPr anchor="b" anchorCtr="0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grpSp>
        <p:nvGrpSpPr>
          <p:cNvPr id="3" name="Grupp 2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49"/>
            <a:stretch/>
          </p:blipFill>
          <p:spPr>
            <a:xfrm>
              <a:off x="180142" y="4768723"/>
              <a:ext cx="668421" cy="326137"/>
            </a:xfrm>
            <a:prstGeom prst="rect">
              <a:avLst/>
            </a:prstGeom>
          </p:spPr>
        </p:pic>
      </p:grp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810000" y="1224000"/>
            <a:ext cx="8100000" cy="343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7" name="Rak 9"/>
          <p:cNvCxnSpPr/>
          <p:nvPr userDrawn="1"/>
        </p:nvCxnSpPr>
        <p:spPr bwMode="auto">
          <a:xfrm>
            <a:off x="0" y="4761940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8268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ubrik och innehål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5673903" y="775765"/>
            <a:ext cx="2963685" cy="35004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809990" y="327600"/>
            <a:ext cx="4490293" cy="741600"/>
          </a:xfrm>
        </p:spPr>
        <p:txBody>
          <a:bodyPr anchor="b" anchorCtr="0">
            <a:noAutofit/>
          </a:bodyPr>
          <a:lstStyle>
            <a:lvl1pPr>
              <a:defRPr sz="2400" b="1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sz="quarter" idx="11"/>
          </p:nvPr>
        </p:nvSpPr>
        <p:spPr>
          <a:xfrm>
            <a:off x="810000" y="1223999"/>
            <a:ext cx="4481133" cy="33516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8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Rubrik och innehåll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6612940" y="1407160"/>
            <a:ext cx="1845260" cy="14118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/>
          <a:stretch/>
        </p:blipFill>
        <p:spPr>
          <a:xfrm>
            <a:off x="0" y="4765674"/>
            <a:ext cx="9144000" cy="37782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5"/>
          <a:stretch/>
        </p:blipFill>
        <p:spPr>
          <a:xfrm>
            <a:off x="180142" y="4768723"/>
            <a:ext cx="617215" cy="326137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809990" y="326623"/>
            <a:ext cx="7624436" cy="739976"/>
          </a:xfrm>
        </p:spPr>
        <p:txBody>
          <a:bodyPr anchor="b" anchorCtr="0">
            <a:noAutofit/>
          </a:bodyPr>
          <a:lstStyle>
            <a:lvl1pPr>
              <a:defRPr sz="2400" b="1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6612939" y="3016042"/>
            <a:ext cx="1846800" cy="14118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810000" y="1224000"/>
            <a:ext cx="5589588" cy="337978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9" name="Rak 9"/>
          <p:cNvCxnSpPr/>
          <p:nvPr userDrawn="1"/>
        </p:nvCxnSpPr>
        <p:spPr bwMode="auto">
          <a:xfrm>
            <a:off x="0" y="4761940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27440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ubrik och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/>
          <p:cNvSpPr>
            <a:spLocks noGrp="1"/>
          </p:cNvSpPr>
          <p:nvPr>
            <p:ph type="title" hasCustomPrompt="1"/>
          </p:nvPr>
        </p:nvSpPr>
        <p:spPr>
          <a:xfrm>
            <a:off x="809990" y="326623"/>
            <a:ext cx="7592410" cy="739976"/>
          </a:xfrm>
        </p:spPr>
        <p:txBody>
          <a:bodyPr anchor="b" anchorCtr="0">
            <a:noAutofit/>
          </a:bodyPr>
          <a:lstStyle>
            <a:lvl1pPr>
              <a:defRPr sz="2400" b="1"/>
            </a:lvl1pPr>
          </a:lstStyle>
          <a:p>
            <a:r>
              <a:rPr lang="sv-SE" dirty="0"/>
              <a:t>Skriv rubrik här</a:t>
            </a: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/>
          <a:stretch/>
        </p:blipFill>
        <p:spPr>
          <a:xfrm>
            <a:off x="0" y="4765674"/>
            <a:ext cx="9144000" cy="377825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5"/>
          <a:stretch/>
        </p:blipFill>
        <p:spPr>
          <a:xfrm>
            <a:off x="180142" y="4768723"/>
            <a:ext cx="617215" cy="326137"/>
          </a:xfrm>
          <a:prstGeom prst="rect">
            <a:avLst/>
          </a:prstGeom>
        </p:spPr>
      </p:pic>
      <p:cxnSp>
        <p:nvCxnSpPr>
          <p:cNvPr id="20" name="Rak 19"/>
          <p:cNvCxnSpPr/>
          <p:nvPr userDrawn="1"/>
        </p:nvCxnSpPr>
        <p:spPr bwMode="auto">
          <a:xfrm>
            <a:off x="0" y="4759085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1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10000" y="1224000"/>
            <a:ext cx="3752850" cy="33655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4642866" y="1224000"/>
            <a:ext cx="3752850" cy="33655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13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2" y="4769558"/>
            <a:ext cx="1597155" cy="326137"/>
          </a:xfrm>
          <a:prstGeom prst="rect">
            <a:avLst/>
          </a:prstGeom>
        </p:spPr>
      </p:pic>
      <p:sp>
        <p:nvSpPr>
          <p:cNvPr id="3077" name="Rectangle 5"/>
          <p:cNvSpPr>
            <a:spLocks noGrp="1" noChangeArrowheads="1"/>
          </p:cNvSpPr>
          <p:nvPr userDrawn="1">
            <p:ph type="ctrTitle" sz="quarter" hasCustomPrompt="1"/>
          </p:nvPr>
        </p:nvSpPr>
        <p:spPr>
          <a:xfrm>
            <a:off x="395536" y="716400"/>
            <a:ext cx="8352928" cy="16561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sv-SE" noProof="0" dirty="0"/>
              <a:t>Kapitelrubrik</a:t>
            </a:r>
            <a:endParaRPr lang="en-US" noProof="0" dirty="0"/>
          </a:p>
        </p:txBody>
      </p:sp>
      <p:pic>
        <p:nvPicPr>
          <p:cNvPr id="7" name="27592F85-A1AE-45BF-AD9A-7467BA8E02A6" descr="0182DBE0-4A03-4EDF-90D3-123D52DEECC6@sprout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5943" y="2241364"/>
            <a:ext cx="4810090" cy="29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Stor bild, flagga 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"/>
          <a:stretch/>
        </p:blipFill>
        <p:spPr>
          <a:xfrm>
            <a:off x="-1" y="-105569"/>
            <a:ext cx="9144001" cy="4872733"/>
          </a:xfrm>
          <a:prstGeom prst="rect">
            <a:avLst/>
          </a:prstGeom>
        </p:spPr>
      </p:pic>
      <p:grpSp>
        <p:nvGrpSpPr>
          <p:cNvPr id="3" name="Grupp 2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809990" y="327600"/>
            <a:ext cx="7449773" cy="739976"/>
          </a:xfrm>
        </p:spPr>
        <p:txBody>
          <a:bodyPr anchor="b" anchorCtr="0">
            <a:noAutofit/>
          </a:bodyPr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810000" y="1224000"/>
            <a:ext cx="4878000" cy="3351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70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Bakgrundsbild oc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8" name="Bildobjekt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5"/>
            <a:stretch/>
          </p:blipFill>
          <p:spPr>
            <a:xfrm>
              <a:off x="180142" y="4768723"/>
              <a:ext cx="617215" cy="326137"/>
            </a:xfrm>
            <a:prstGeom prst="rect">
              <a:avLst/>
            </a:prstGeom>
          </p:spPr>
        </p:pic>
      </p:grp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810000" y="327600"/>
            <a:ext cx="7481372" cy="741600"/>
          </a:xfrm>
        </p:spPr>
        <p:txBody>
          <a:bodyPr anchor="b" anchorCtr="0">
            <a:noAutofit/>
          </a:bodyPr>
          <a:lstStyle>
            <a:lvl1pPr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810000" y="1224000"/>
            <a:ext cx="4550143" cy="33516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6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95485"/>
            <a:ext cx="8064896" cy="9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dirty="0"/>
              <a:t>Skriv rubrik här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275606"/>
            <a:ext cx="80648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noProof="0" dirty="0"/>
              <a:t>Skriv text här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6</a:t>
            </a:r>
          </a:p>
          <a:p>
            <a:pPr lvl="6"/>
            <a:r>
              <a:rPr lang="sv-SE" noProof="0" dirty="0"/>
              <a:t>7</a:t>
            </a:r>
          </a:p>
          <a:p>
            <a:pPr lvl="7"/>
            <a:r>
              <a:rPr lang="sv-SE" noProof="0" dirty="0"/>
              <a:t>8</a:t>
            </a:r>
          </a:p>
          <a:p>
            <a:pPr lvl="8"/>
            <a:r>
              <a:rPr lang="sv-SE" noProof="0" dirty="0"/>
              <a:t>9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0" y="4765674"/>
            <a:ext cx="9144000" cy="377825"/>
            <a:chOff x="0" y="4765674"/>
            <a:chExt cx="9144000" cy="377825"/>
          </a:xfrm>
        </p:grpSpPr>
        <p:pic>
          <p:nvPicPr>
            <p:cNvPr id="11" name="Bildobjekt 10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6"/>
            <a:stretch/>
          </p:blipFill>
          <p:spPr>
            <a:xfrm>
              <a:off x="0" y="4765674"/>
              <a:ext cx="9144000" cy="377825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49"/>
            <a:stretch/>
          </p:blipFill>
          <p:spPr>
            <a:xfrm>
              <a:off x="180142" y="4768723"/>
              <a:ext cx="668421" cy="326137"/>
            </a:xfrm>
            <a:prstGeom prst="rect">
              <a:avLst/>
            </a:prstGeom>
          </p:spPr>
        </p:pic>
      </p:grpSp>
      <p:cxnSp>
        <p:nvCxnSpPr>
          <p:cNvPr id="8" name="Rak 9"/>
          <p:cNvCxnSpPr/>
          <p:nvPr userDrawn="1"/>
        </p:nvCxnSpPr>
        <p:spPr bwMode="auto">
          <a:xfrm>
            <a:off x="0" y="4761940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43" r:id="rId2"/>
    <p:sldLayoutId id="2147483748" r:id="rId3"/>
    <p:sldLayoutId id="2147483739" r:id="rId4"/>
    <p:sldLayoutId id="2147483740" r:id="rId5"/>
    <p:sldLayoutId id="2147483742" r:id="rId6"/>
    <p:sldLayoutId id="2147483744" r:id="rId7"/>
    <p:sldLayoutId id="2147483724" r:id="rId8"/>
    <p:sldLayoutId id="2147483732" r:id="rId9"/>
    <p:sldLayoutId id="2147483725" r:id="rId10"/>
    <p:sldLayoutId id="2147483721" r:id="rId11"/>
    <p:sldLayoutId id="2147483727" r:id="rId12"/>
    <p:sldLayoutId id="2147483728" r:id="rId13"/>
    <p:sldLayoutId id="2147483729" r:id="rId14"/>
    <p:sldLayoutId id="2147483731" r:id="rId15"/>
    <p:sldLayoutId id="2147483733" r:id="rId16"/>
    <p:sldLayoutId id="2147483734" r:id="rId17"/>
    <p:sldLayoutId id="2147483735" r:id="rId18"/>
    <p:sldLayoutId id="2147483750" r:id="rId19"/>
    <p:sldLayoutId id="2147483749" r:id="rId20"/>
    <p:sldLayoutId id="214748375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ts val="0"/>
        </a:spcAft>
        <a:defRPr lang="en-US" sz="2400" b="0" dirty="0" err="1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Tx/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628650" indent="-2698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Tx/>
        <a:buChar char="•"/>
        <a:defRPr sz="1600">
          <a:solidFill>
            <a:schemeClr val="bg2"/>
          </a:solidFill>
          <a:latin typeface="+mn-lt"/>
        </a:defRPr>
      </a:lvl2pPr>
      <a:lvl3pPr marL="804863" indent="-176213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Tx/>
        <a:buChar char="•"/>
        <a:defRPr sz="1400">
          <a:solidFill>
            <a:schemeClr val="bg2"/>
          </a:solidFill>
          <a:latin typeface="+mn-lt"/>
        </a:defRPr>
      </a:lvl3pPr>
      <a:lvl4pPr marL="987425" indent="-182563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Tx/>
        <a:buChar char="•"/>
        <a:defRPr sz="1400" baseline="0">
          <a:solidFill>
            <a:schemeClr val="bg2"/>
          </a:solidFill>
          <a:latin typeface="+mn-lt"/>
        </a:defRPr>
      </a:lvl4pPr>
      <a:lvl5pPr marL="1163638" indent="-1764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2"/>
          </a:solidFill>
          <a:latin typeface="+mn-lt"/>
        </a:defRPr>
      </a:lvl5pPr>
      <a:lvl6pPr marL="1342800" indent="-176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2"/>
          </a:solidFill>
          <a:latin typeface="+mn-lt"/>
        </a:defRPr>
      </a:lvl6pPr>
      <a:lvl7pPr marL="1522800" indent="-176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2"/>
          </a:solidFill>
          <a:latin typeface="+mn-lt"/>
        </a:defRPr>
      </a:lvl7pPr>
      <a:lvl8pPr marL="1702800" indent="-176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2"/>
          </a:solidFill>
          <a:latin typeface="+mn-lt"/>
        </a:defRPr>
      </a:lvl8pPr>
      <a:lvl9pPr marL="1882800" indent="-176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Digitaliseringssnurran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sv-SE" dirty="0"/>
              <a:t>- nytt verktyg för att bedöma digitaliseringens potential inom kommunal verksamhet</a:t>
            </a:r>
          </a:p>
        </p:txBody>
      </p:sp>
    </p:spTree>
    <p:extLst>
      <p:ext uri="{BB962C8B-B14F-4D97-AF65-F5344CB8AC3E}">
        <p14:creationId xmlns:p14="http://schemas.microsoft.com/office/powerpoint/2010/main" val="41134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Hemtjänst</a:t>
            </a:r>
          </a:p>
        </p:txBody>
      </p:sp>
    </p:spTree>
    <p:extLst>
      <p:ext uri="{BB962C8B-B14F-4D97-AF65-F5344CB8AC3E}">
        <p14:creationId xmlns:p14="http://schemas.microsoft.com/office/powerpoint/2010/main" val="13146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850261" y="1154354"/>
            <a:ext cx="5077573" cy="34728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Ersätter fysiska besök som enbart syftar till tillsyn, framförallt </a:t>
            </a:r>
            <a:r>
              <a:rPr lang="sv-SE" sz="1400" dirty="0" err="1" smtClean="0"/>
              <a:t>nattillsyn</a:t>
            </a:r>
            <a:r>
              <a:rPr lang="sv-SE" sz="1400" dirty="0" smtClean="0"/>
              <a:t>.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Lösningar kan nyttjas för enbart tillsyn men även för kommunikation med </a:t>
            </a:r>
            <a:r>
              <a:rPr lang="sv-SE" sz="1400" dirty="0" smtClean="0"/>
              <a:t>hemtjänsttagaren.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Effektiviseringen består framförallt av utebliven restid och övriga kostnader förknippade med resan såsom fordon och </a:t>
            </a:r>
            <a:r>
              <a:rPr lang="sv-SE" sz="1400" dirty="0" smtClean="0"/>
              <a:t>bränsle.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Modellen utgår från att färre besök dagtid kan tas bort då dessa innefattar andra sysslor än bara </a:t>
            </a:r>
            <a:r>
              <a:rPr lang="sv-SE" sz="1400" dirty="0" smtClean="0"/>
              <a:t>tillsyn.</a:t>
            </a:r>
            <a:endParaRPr lang="sv-SE" sz="1400" dirty="0"/>
          </a:p>
          <a:p>
            <a:endParaRPr lang="sv-SE" dirty="0"/>
          </a:p>
        </p:txBody>
      </p:sp>
      <p:pic>
        <p:nvPicPr>
          <p:cNvPr id="4" name="Picture 2" descr="Bildresultat fÃ¶r digitalt tillsyn av Ã¤ldre">
            <a:extLst>
              <a:ext uri="{FF2B5EF4-FFF2-40B4-BE49-F238E27FC236}">
                <a16:creationId xmlns:a16="http://schemas.microsoft.com/office/drawing/2014/main" id="{7D237F5D-F802-42BD-BF69-5768442F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84" y="1150882"/>
            <a:ext cx="1200601" cy="600301"/>
          </a:xfrm>
          <a:prstGeom prst="rect">
            <a:avLst/>
          </a:prstGeom>
          <a:noFill/>
          <a:ln w="12700">
            <a:solidFill>
              <a:srgbClr val="53256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A502B46-6D95-48FD-BD6D-AB08EDD6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884" y="1789545"/>
            <a:ext cx="1200601" cy="675338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CE91CCC-E079-4329-BFB2-65E62947C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884" y="2518971"/>
            <a:ext cx="1200601" cy="1813784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A1D545A-D277-4630-8C72-4CE0A0AD3F03}"/>
              </a:ext>
            </a:extLst>
          </p:cNvPr>
          <p:cNvSpPr txBox="1">
            <a:spLocks/>
          </p:cNvSpPr>
          <p:nvPr/>
        </p:nvSpPr>
        <p:spPr bwMode="auto">
          <a:xfrm>
            <a:off x="809990" y="326623"/>
            <a:ext cx="8064896" cy="73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defRPr lang="en-US" sz="2400" b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sv-SE" kern="0" dirty="0"/>
              <a:t>Hemtjänst – digital dag- och </a:t>
            </a:r>
            <a:r>
              <a:rPr lang="sv-SE" kern="0" dirty="0" err="1"/>
              <a:t>nattillsyn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4705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Hemtjänst – digital nyckelhantering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3420986" y="1158764"/>
            <a:ext cx="3929561" cy="2454845"/>
          </a:xfrm>
        </p:spPr>
        <p:txBody>
          <a:bodyPr/>
          <a:lstStyle/>
          <a:p>
            <a:r>
              <a:rPr lang="sv-SE" sz="1400" dirty="0"/>
              <a:t>Kompletterar det ”vanliga” låset och möjliggör för hemtjänsten att öppna med exempelvis </a:t>
            </a:r>
            <a:r>
              <a:rPr lang="sv-SE" sz="1400" dirty="0" smtClean="0"/>
              <a:t>mobiltelefonen.</a:t>
            </a:r>
            <a:endParaRPr lang="sv-SE" sz="1400" dirty="0"/>
          </a:p>
          <a:p>
            <a:r>
              <a:rPr lang="sv-SE" sz="1400" dirty="0"/>
              <a:t>Minskad administration kring fysisk </a:t>
            </a:r>
            <a:r>
              <a:rPr lang="sv-SE" sz="1400" dirty="0" smtClean="0"/>
              <a:t>nyckelhantering.</a:t>
            </a:r>
            <a:endParaRPr lang="sv-SE" sz="1400" dirty="0"/>
          </a:p>
          <a:p>
            <a:r>
              <a:rPr lang="sv-SE" sz="1400" dirty="0"/>
              <a:t>Inget behov att hämta en nyckel vid </a:t>
            </a:r>
            <a:r>
              <a:rPr lang="sv-SE" sz="1400" dirty="0" smtClean="0"/>
              <a:t>larm.</a:t>
            </a:r>
            <a:endParaRPr lang="sv-SE" sz="1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B78CF0-A78C-4E07-869F-0F4B6043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33" y="1158764"/>
            <a:ext cx="2168434" cy="1206062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FF3C980-0BF7-41B8-A6F9-9847AD951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33" y="2379616"/>
            <a:ext cx="2168434" cy="2168434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</p:spTree>
    <p:extLst>
      <p:ext uri="{BB962C8B-B14F-4D97-AF65-F5344CB8AC3E}">
        <p14:creationId xmlns:p14="http://schemas.microsoft.com/office/powerpoint/2010/main" val="10697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Hemtjänst – digital medicinpåminnare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508435" y="1251866"/>
            <a:ext cx="3368591" cy="1644979"/>
          </a:xfrm>
        </p:spPr>
        <p:txBody>
          <a:bodyPr/>
          <a:lstStyle/>
          <a:p>
            <a:r>
              <a:rPr lang="sv-SE" sz="1400" dirty="0"/>
              <a:t>Påminner brukaren om att ta sin </a:t>
            </a:r>
            <a:r>
              <a:rPr lang="sv-SE" sz="1400" dirty="0" smtClean="0"/>
              <a:t>medicin. </a:t>
            </a:r>
            <a:endParaRPr lang="sv-SE" sz="1400" dirty="0"/>
          </a:p>
          <a:p>
            <a:r>
              <a:rPr lang="sv-SE" sz="1400" dirty="0"/>
              <a:t>Larm till hemtjänstpersonal om brukaren inte tagit sin </a:t>
            </a:r>
            <a:r>
              <a:rPr lang="sv-SE" sz="1400" dirty="0" smtClean="0"/>
              <a:t>medicin.</a:t>
            </a:r>
            <a:endParaRPr lang="sv-SE" sz="1400" dirty="0"/>
          </a:p>
          <a:p>
            <a:r>
              <a:rPr lang="sv-SE" sz="1400" dirty="0"/>
              <a:t>Färre besök som syftar till att hjälpa brukaren att ta sin </a:t>
            </a:r>
            <a:r>
              <a:rPr lang="sv-SE" sz="1400" dirty="0" smtClean="0"/>
              <a:t>medicin.</a:t>
            </a:r>
            <a:endParaRPr lang="sv-SE" sz="1400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2D4AD1-D525-4EBB-841D-F1ED9F0FC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7"/>
          <a:stretch/>
        </p:blipFill>
        <p:spPr>
          <a:xfrm>
            <a:off x="719979" y="1272297"/>
            <a:ext cx="2125693" cy="2735361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01BF138-E2F9-45AD-BF69-ABF35F18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340" y="1272297"/>
            <a:ext cx="2405494" cy="2735361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</p:spTree>
    <p:extLst>
      <p:ext uri="{BB962C8B-B14F-4D97-AF65-F5344CB8AC3E}">
        <p14:creationId xmlns:p14="http://schemas.microsoft.com/office/powerpoint/2010/main" val="14833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Socialtjänst</a:t>
            </a:r>
          </a:p>
        </p:txBody>
      </p:sp>
    </p:spTree>
    <p:extLst>
      <p:ext uri="{BB962C8B-B14F-4D97-AF65-F5344CB8AC3E}">
        <p14:creationId xmlns:p14="http://schemas.microsoft.com/office/powerpoint/2010/main" val="27182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tjänst för ekonomiskt bistånd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1600" dirty="0"/>
              <a:t>Modellen omfattar två delar </a:t>
            </a:r>
          </a:p>
          <a:p>
            <a:pPr marL="629925" lvl="1" indent="-342900">
              <a:buAutoNum type="arabicPeriod"/>
            </a:pPr>
            <a:r>
              <a:rPr lang="sv-SE" sz="1400" dirty="0"/>
              <a:t>Digitalisering av blanketter för ansökan</a:t>
            </a:r>
          </a:p>
          <a:p>
            <a:pPr marL="629925" lvl="1" indent="-342900">
              <a:buAutoNum type="arabicPeriod"/>
            </a:pPr>
            <a:r>
              <a:rPr lang="sv-SE" sz="1400" dirty="0"/>
              <a:t>Automatiserat beslutsstöd</a:t>
            </a:r>
          </a:p>
          <a:p>
            <a:pPr marL="285750" lvl="1" indent="0">
              <a:buNone/>
            </a:pP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I modellen kan man beräkna effektiviseringar </a:t>
            </a:r>
            <a:br>
              <a:rPr lang="sv-SE" sz="1400" dirty="0"/>
            </a:br>
            <a:r>
              <a:rPr lang="sv-SE" sz="1400" dirty="0"/>
              <a:t>för alternativ </a:t>
            </a:r>
            <a:r>
              <a:rPr lang="sv-SE" sz="1800" u="sng" dirty="0"/>
              <a:t>1</a:t>
            </a:r>
            <a:r>
              <a:rPr lang="sv-SE" sz="1400" dirty="0"/>
              <a:t> eller </a:t>
            </a:r>
            <a:r>
              <a:rPr lang="sv-SE" sz="1800" u="sng" dirty="0"/>
              <a:t>1+2</a:t>
            </a:r>
          </a:p>
          <a:p>
            <a:r>
              <a:rPr lang="sv-SE" sz="1600" dirty="0"/>
              <a:t>I modellen antas att enbart återkommande </a:t>
            </a:r>
            <a:br>
              <a:rPr lang="sv-SE" sz="1600" dirty="0"/>
            </a:br>
            <a:r>
              <a:rPr lang="sv-SE" sz="1600" dirty="0"/>
              <a:t>ansökningar och enklare ärenden kan hanteras </a:t>
            </a:r>
            <a:br>
              <a:rPr lang="sv-SE" sz="1600" dirty="0"/>
            </a:br>
            <a:r>
              <a:rPr lang="sv-SE" sz="1600" dirty="0"/>
              <a:t>av det automatiserade </a:t>
            </a:r>
            <a:r>
              <a:rPr lang="sv-SE" sz="1600" dirty="0" smtClean="0"/>
              <a:t>beslutsstödet.</a:t>
            </a:r>
            <a:endParaRPr lang="sv-SE" sz="1600" dirty="0"/>
          </a:p>
          <a:p>
            <a:endParaRPr lang="sv-SE" dirty="0"/>
          </a:p>
        </p:txBody>
      </p:sp>
      <p:pic>
        <p:nvPicPr>
          <p:cNvPr id="5" name="Bildobjekt 4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D22E524C-CC52-4062-8E6B-AAD40571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33" y="1145171"/>
            <a:ext cx="2060645" cy="1592317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</p:spTree>
    <p:extLst>
      <p:ext uri="{BB962C8B-B14F-4D97-AF65-F5344CB8AC3E}">
        <p14:creationId xmlns:p14="http://schemas.microsoft.com/office/powerpoint/2010/main" val="4290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Administrativa processer</a:t>
            </a:r>
          </a:p>
        </p:txBody>
      </p:sp>
    </p:spTree>
    <p:extLst>
      <p:ext uri="{BB962C8B-B14F-4D97-AF65-F5344CB8AC3E}">
        <p14:creationId xmlns:p14="http://schemas.microsoft.com/office/powerpoint/2010/main" val="31861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Bygga och Bo &amp; annan e-tjänst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809999" y="1224000"/>
            <a:ext cx="6967213" cy="3434400"/>
          </a:xfrm>
        </p:spPr>
        <p:txBody>
          <a:bodyPr/>
          <a:lstStyle/>
          <a:p>
            <a:r>
              <a:rPr lang="sv-SE" sz="1600" dirty="0"/>
              <a:t>Effektiviseringen består av minskad handläggningstid till följd av att ärenden utförs </a:t>
            </a:r>
            <a:r>
              <a:rPr lang="sv-SE" sz="1600" dirty="0" smtClean="0"/>
              <a:t>digitalt.</a:t>
            </a:r>
            <a:endParaRPr lang="sv-SE" sz="1600" dirty="0"/>
          </a:p>
          <a:p>
            <a:r>
              <a:rPr lang="sv-SE" sz="1600" dirty="0"/>
              <a:t>Modellen kan även tillämpas på valfria verksamhetsområden </a:t>
            </a:r>
            <a:br>
              <a:rPr lang="sv-SE" sz="1600" dirty="0"/>
            </a:br>
            <a:r>
              <a:rPr lang="sv-SE" sz="1600" dirty="0"/>
              <a:t>då den utgår från att effektiviseringen kommer från minskad </a:t>
            </a:r>
            <a:r>
              <a:rPr lang="sv-SE" sz="1600" dirty="0" smtClean="0"/>
              <a:t>handläggningstid.</a:t>
            </a:r>
            <a:endParaRPr lang="sv-SE" sz="16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81" y="2996141"/>
            <a:ext cx="3661429" cy="1490493"/>
          </a:xfrm>
          <a:prstGeom prst="rect">
            <a:avLst/>
          </a:prstGeom>
        </p:spPr>
      </p:pic>
      <p:pic>
        <p:nvPicPr>
          <p:cNvPr id="8" name="Bildobjekt 7" descr="En bild som visar person, man, inomhus&#10;&#10;Automatiskt genererad beskrivning">
            <a:extLst>
              <a:ext uri="{FF2B5EF4-FFF2-40B4-BE49-F238E27FC236}">
                <a16:creationId xmlns:a16="http://schemas.microsoft.com/office/drawing/2014/main" id="{C18A11AD-F73D-48CB-B4E0-A1CF7199AE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" r="32142" b="12056"/>
          <a:stretch/>
        </p:blipFill>
        <p:spPr>
          <a:xfrm>
            <a:off x="4572000" y="2886258"/>
            <a:ext cx="2155868" cy="1600376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</p:spTree>
    <p:extLst>
      <p:ext uri="{BB962C8B-B14F-4D97-AF65-F5344CB8AC3E}">
        <p14:creationId xmlns:p14="http://schemas.microsoft.com/office/powerpoint/2010/main" val="16153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Resultatet</a:t>
            </a:r>
          </a:p>
        </p:txBody>
      </p:sp>
    </p:spTree>
    <p:extLst>
      <p:ext uri="{BB962C8B-B14F-4D97-AF65-F5344CB8AC3E}">
        <p14:creationId xmlns:p14="http://schemas.microsoft.com/office/powerpoint/2010/main" val="8930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E70FCCB-764F-4136-A73B-F44DCBFD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0" y="1181509"/>
            <a:ext cx="6721642" cy="31683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3770" y="-38253"/>
            <a:ext cx="8064896" cy="739976"/>
          </a:xfrm>
        </p:spPr>
        <p:txBody>
          <a:bodyPr/>
          <a:lstStyle/>
          <a:p>
            <a:r>
              <a:rPr lang="sv-SE" dirty="0"/>
              <a:t>Effektiviseringen presenteras år 1 och år 5</a:t>
            </a:r>
          </a:p>
        </p:txBody>
      </p:sp>
      <p:sp>
        <p:nvSpPr>
          <p:cNvPr id="6" name="Pratbubbla: böjd rad med kantlinje och dekorstreck 5">
            <a:extLst>
              <a:ext uri="{FF2B5EF4-FFF2-40B4-BE49-F238E27FC236}">
                <a16:creationId xmlns:a16="http://schemas.microsoft.com/office/drawing/2014/main" id="{F36B34CE-9391-4BD9-8AA7-0B554A3BD148}"/>
              </a:ext>
            </a:extLst>
          </p:cNvPr>
          <p:cNvSpPr/>
          <p:nvPr/>
        </p:nvSpPr>
        <p:spPr bwMode="auto">
          <a:xfrm>
            <a:off x="7295412" y="1812650"/>
            <a:ext cx="1405506" cy="5595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48"/>
              <a:gd name="adj6" fmla="val -51546"/>
            </a:avLst>
          </a:prstGeom>
          <a:noFill/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9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Klicka på menyn för nedladdning till </a:t>
            </a:r>
            <a:r>
              <a:rPr kumimoji="0" lang="sv-SE" sz="9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excel</a:t>
            </a:r>
            <a:r>
              <a:rPr kumimoji="0" lang="sv-SE" sz="9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och andra format</a:t>
            </a:r>
          </a:p>
        </p:txBody>
      </p:sp>
    </p:spTree>
    <p:extLst>
      <p:ext uri="{BB962C8B-B14F-4D97-AF65-F5344CB8AC3E}">
        <p14:creationId xmlns:p14="http://schemas.microsoft.com/office/powerpoint/2010/main" val="37887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oln 32"/>
          <p:cNvSpPr/>
          <p:nvPr/>
        </p:nvSpPr>
        <p:spPr bwMode="auto">
          <a:xfrm rot="202432">
            <a:off x="3975898" y="234299"/>
            <a:ext cx="1873201" cy="860060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225" y="55753"/>
            <a:ext cx="2988473" cy="889351"/>
          </a:xfrm>
        </p:spPr>
        <p:txBody>
          <a:bodyPr/>
          <a:lstStyle/>
          <a:p>
            <a:r>
              <a:rPr lang="sv-SE" sz="1800" dirty="0"/>
              <a:t>Exempel på olika nyttor för kommunen</a:t>
            </a:r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1819564" y="3710733"/>
            <a:ext cx="6708670" cy="924444"/>
          </a:xfrm>
          <a:prstGeom prst="round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bg1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1845141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803236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3761331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4719426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5651943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6633485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7614494" y="2386964"/>
            <a:ext cx="844062" cy="1003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12" name="Moln 11"/>
          <p:cNvSpPr/>
          <p:nvPr/>
        </p:nvSpPr>
        <p:spPr bwMode="auto">
          <a:xfrm rot="933266">
            <a:off x="1870954" y="1153679"/>
            <a:ext cx="1574153" cy="1069134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Moln 12"/>
          <p:cNvSpPr/>
          <p:nvPr/>
        </p:nvSpPr>
        <p:spPr bwMode="auto">
          <a:xfrm rot="15207429">
            <a:off x="3492141" y="841770"/>
            <a:ext cx="1167407" cy="1205978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Moln 13"/>
          <p:cNvSpPr/>
          <p:nvPr/>
        </p:nvSpPr>
        <p:spPr bwMode="auto">
          <a:xfrm rot="646361">
            <a:off x="4674494" y="1210110"/>
            <a:ext cx="2438536" cy="975351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Moln 14"/>
          <p:cNvSpPr/>
          <p:nvPr/>
        </p:nvSpPr>
        <p:spPr bwMode="auto">
          <a:xfrm rot="1453810">
            <a:off x="7415451" y="947483"/>
            <a:ext cx="1081978" cy="1184879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002814" y="1372039"/>
            <a:ext cx="1739938" cy="575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DEMOKRATISK</a:t>
            </a:r>
          </a:p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        SAMHÄLLSDIALOG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01945" y="2639888"/>
            <a:ext cx="930453" cy="546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VÅRD I HEMMET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3715685" y="1169776"/>
            <a:ext cx="860516" cy="650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SOCIAL 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TRYGGHET</a:t>
            </a:r>
            <a:endParaRPr lang="sv-SE" sz="1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2053759" y="4001912"/>
            <a:ext cx="6170601" cy="2417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latin typeface="Tw Cen MT" panose="020B0602020104020603" pitchFamily="34" charset="0"/>
              </a:rPr>
              <a:t>DEN  KOMMUNALA  SAMHÄLLSNYTTAN  FÖR  FAST  BREDBAND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2010115" y="1438442"/>
            <a:ext cx="1120751" cy="518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BO KVAR </a:t>
            </a:r>
          </a:p>
          <a:p>
            <a:pPr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    PÅ ORTEN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2852162" y="2493571"/>
            <a:ext cx="789607" cy="7796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BYGG- LOVS-PROCESSER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720766" y="2615736"/>
            <a:ext cx="930453" cy="546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ADM. &amp; LOGISTIK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4673832" y="2610220"/>
            <a:ext cx="930453" cy="546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SMART PEDAGOGIK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618377" y="2610220"/>
            <a:ext cx="930453" cy="546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STADS-BELYSNING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6615567" y="2601615"/>
            <a:ext cx="930453" cy="546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DIGITALT BIBLIOTEK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7597781" y="2464113"/>
            <a:ext cx="930453" cy="847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TILL- GÄNGLIG KULTUR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7603953" y="1250915"/>
            <a:ext cx="930453" cy="578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 HÅLLBAR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MILJÖ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539117" y="3967216"/>
            <a:ext cx="1280446" cy="40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SAMHÄLLSNYTTAN AV BREDBAND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39117" y="2681772"/>
            <a:ext cx="1261263" cy="40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DIREKT NYTTA AV DIGITALISERING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538542" y="1505869"/>
            <a:ext cx="1261263" cy="40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200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</a:rPr>
              <a:t>INDIREKT NYTTA AV DIGITALISERING</a:t>
            </a:r>
          </a:p>
        </p:txBody>
      </p:sp>
      <p:sp>
        <p:nvSpPr>
          <p:cNvPr id="31" name="Moln 30"/>
          <p:cNvSpPr/>
          <p:nvPr/>
        </p:nvSpPr>
        <p:spPr bwMode="auto">
          <a:xfrm rot="1150488">
            <a:off x="6110478" y="325159"/>
            <a:ext cx="1420189" cy="1175637"/>
          </a:xfrm>
          <a:prstGeom prst="cloud">
            <a:avLst/>
          </a:prstGeom>
          <a:solidFill>
            <a:schemeClr val="tx2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dirty="0">
              <a:latin typeface="+mn-lt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6029759" y="580999"/>
            <a:ext cx="1442578" cy="650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   MINSKAT DIGITALT 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     UTANFÖRSKAP</a:t>
            </a:r>
            <a:endParaRPr lang="sv-SE" sz="1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4269089" y="372233"/>
            <a:ext cx="1739938" cy="5752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         ATTRAKTIVT </a:t>
            </a:r>
          </a:p>
          <a:p>
            <a:pPr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schemeClr val="bg1"/>
                </a:solidFill>
                <a:latin typeface="Tw Cen MT" panose="020B0602020104020603" pitchFamily="34" charset="0"/>
              </a:rPr>
              <a:t>FÖRETAGSKLIMAT</a:t>
            </a:r>
          </a:p>
        </p:txBody>
      </p:sp>
      <p:sp>
        <p:nvSpPr>
          <p:cNvPr id="35" name="Rektangel med rundade hörn 34"/>
          <p:cNvSpPr/>
          <p:nvPr/>
        </p:nvSpPr>
        <p:spPr bwMode="auto">
          <a:xfrm>
            <a:off x="112055" y="2241852"/>
            <a:ext cx="8889069" cy="1254230"/>
          </a:xfrm>
          <a:prstGeom prst="roundRect">
            <a:avLst/>
          </a:prstGeom>
          <a:noFill/>
          <a:ln w="412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bg1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1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Effektiviseringar i olika exempelkommuner</a:t>
            </a:r>
          </a:p>
        </p:txBody>
      </p:sp>
      <p:sp>
        <p:nvSpPr>
          <p:cNvPr id="4" name="Flödesschema: Process 3">
            <a:extLst>
              <a:ext uri="{FF2B5EF4-FFF2-40B4-BE49-F238E27FC236}">
                <a16:creationId xmlns:a16="http://schemas.microsoft.com/office/drawing/2014/main" id="{A74BF158-888E-4654-85CC-FAF5C4BA46DA}"/>
              </a:ext>
            </a:extLst>
          </p:cNvPr>
          <p:cNvSpPr/>
          <p:nvPr/>
        </p:nvSpPr>
        <p:spPr bwMode="auto">
          <a:xfrm>
            <a:off x="6718426" y="2080662"/>
            <a:ext cx="2156460" cy="1104900"/>
          </a:xfrm>
          <a:prstGeom prst="flowChartProcess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dirty="0">
                <a:latin typeface="+mn-lt"/>
              </a:rPr>
              <a:t>Tillämpning av digitaliseringssnurran på kommuner med olika invånarantal</a:t>
            </a:r>
            <a:endParaRPr kumimoji="0" lang="sv-SE" sz="1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73" y="1308806"/>
            <a:ext cx="6135053" cy="31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>
          <a:xfrm>
            <a:off x="420936" y="1186300"/>
            <a:ext cx="8352928" cy="1656184"/>
          </a:xfrm>
        </p:spPr>
        <p:txBody>
          <a:bodyPr/>
          <a:lstStyle/>
          <a:p>
            <a:r>
              <a:rPr lang="sv-SE" dirty="0" smtClean="0"/>
              <a:t>Frågor? </a:t>
            </a:r>
            <a:r>
              <a:rPr lang="sv-SE" dirty="0"/>
              <a:t>Synpunkter?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Mejla </a:t>
            </a:r>
            <a:r>
              <a:rPr lang="sv-SE" u="sng" dirty="0"/>
              <a:t>digitaliseringssnurran@pts.se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973AE0-B5AD-45CA-913B-0A46C0FD76DE}"/>
              </a:ext>
            </a:extLst>
          </p:cNvPr>
          <p:cNvSpPr/>
          <p:nvPr/>
        </p:nvSpPr>
        <p:spPr>
          <a:xfrm>
            <a:off x="420936" y="4039416"/>
            <a:ext cx="3672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2"/>
                </a:solidFill>
                <a:latin typeface="+mn-lt"/>
              </a:rPr>
              <a:t>Digitaliseringssnurran har tagits fram av PTS i samarbete med AB Stelacon och RISE </a:t>
            </a:r>
          </a:p>
        </p:txBody>
      </p:sp>
    </p:spTree>
    <p:extLst>
      <p:ext uri="{BB962C8B-B14F-4D97-AF65-F5344CB8AC3E}">
        <p14:creationId xmlns:p14="http://schemas.microsoft.com/office/powerpoint/2010/main" val="2261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digitaliseringssnurran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800" dirty="0"/>
              <a:t>Digitaliseringssnurran är en modell som beräknar potentiella effektiviseringar vid införandet av digitala </a:t>
            </a:r>
            <a:r>
              <a:rPr lang="sv-SE" sz="1800" dirty="0" smtClean="0"/>
              <a:t>tjänster. </a:t>
            </a:r>
            <a:endParaRPr lang="sv-SE" sz="1800" dirty="0"/>
          </a:p>
          <a:p>
            <a:r>
              <a:rPr lang="sv-SE" sz="1800" dirty="0"/>
              <a:t>Den omfattar följande verksamhetsområden</a:t>
            </a:r>
          </a:p>
          <a:p>
            <a:pPr lvl="1"/>
            <a:r>
              <a:rPr lang="sv-SE" dirty="0"/>
              <a:t>Hemtjänst (digital dag- och </a:t>
            </a:r>
            <a:r>
              <a:rPr lang="sv-SE" dirty="0" err="1"/>
              <a:t>nattillsyn</a:t>
            </a:r>
            <a:r>
              <a:rPr lang="sv-SE" dirty="0"/>
              <a:t>, nyckelhantering och medicinpåminnare)</a:t>
            </a:r>
          </a:p>
          <a:p>
            <a:pPr lvl="1"/>
            <a:r>
              <a:rPr lang="sv-SE" dirty="0"/>
              <a:t>Socialtjänst (digitalisering av blanketter och digitalt beslutsstöd för ekonomiskt bistånd)</a:t>
            </a:r>
          </a:p>
          <a:p>
            <a:pPr lvl="1"/>
            <a:r>
              <a:rPr lang="sv-SE" dirty="0"/>
              <a:t>Administrativa processer </a:t>
            </a:r>
            <a:r>
              <a:rPr lang="sv-SE" dirty="0" smtClean="0"/>
              <a:t>(bygga och </a:t>
            </a:r>
            <a:r>
              <a:rPr lang="sv-SE" dirty="0"/>
              <a:t>bo</a:t>
            </a:r>
            <a:r>
              <a:rPr lang="sv-SE" dirty="0" smtClean="0"/>
              <a:t>).</a:t>
            </a:r>
            <a:endParaRPr lang="sv-SE" dirty="0"/>
          </a:p>
          <a:p>
            <a:pPr marL="358775" lvl="1" indent="0">
              <a:buNone/>
            </a:pPr>
            <a:endParaRPr lang="sv-SE" sz="1000" dirty="0"/>
          </a:p>
          <a:p>
            <a:r>
              <a:rPr lang="sv-SE" sz="1800" dirty="0"/>
              <a:t>Digitaliseringssnurran nås via </a:t>
            </a:r>
          </a:p>
          <a:p>
            <a:pPr lvl="1"/>
            <a:r>
              <a:rPr lang="sv-SE" dirty="0" smtClean="0"/>
              <a:t>www.digitaliseringssnurran.se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49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l="13396" t="11827" r="13923" b="1354"/>
          <a:stretch/>
        </p:blipFill>
        <p:spPr>
          <a:xfrm>
            <a:off x="397908" y="1276700"/>
            <a:ext cx="4074504" cy="26465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05FEDB-00BC-4A5A-9077-CC6E90EE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96" y="326623"/>
            <a:ext cx="8546790" cy="739976"/>
          </a:xfrm>
        </p:spPr>
        <p:txBody>
          <a:bodyPr/>
          <a:lstStyle/>
          <a:p>
            <a:r>
              <a:rPr lang="sv-SE" dirty="0"/>
              <a:t>På startsidan finns information och länkar till de olika områdena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888BF681-B364-4895-88F1-3A6747135D0F}"/>
              </a:ext>
            </a:extLst>
          </p:cNvPr>
          <p:cNvSpPr/>
          <p:nvPr/>
        </p:nvSpPr>
        <p:spPr bwMode="auto">
          <a:xfrm>
            <a:off x="1374420" y="2251436"/>
            <a:ext cx="539015" cy="298383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7331C0-5495-4FB9-A277-9641135F295D}"/>
              </a:ext>
            </a:extLst>
          </p:cNvPr>
          <p:cNvSpPr txBox="1"/>
          <p:nvPr/>
        </p:nvSpPr>
        <p:spPr>
          <a:xfrm>
            <a:off x="436737" y="4391263"/>
            <a:ext cx="4035675" cy="4273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sv-SE" sz="1000" dirty="0">
                <a:solidFill>
                  <a:schemeClr val="bg2"/>
                </a:solidFill>
                <a:latin typeface="+mn-lt"/>
              </a:rPr>
              <a:t>Startsida för Digitaliseringssnurran</a:t>
            </a:r>
            <a:r>
              <a:rPr lang="sv-SE" sz="1000" dirty="0" smtClean="0">
                <a:solidFill>
                  <a:schemeClr val="bg2"/>
                </a:solidFill>
                <a:latin typeface="+mn-lt"/>
              </a:rPr>
              <a:t>. Här </a:t>
            </a:r>
            <a:r>
              <a:rPr lang="sv-SE" sz="1000" dirty="0">
                <a:solidFill>
                  <a:schemeClr val="bg2"/>
                </a:solidFill>
                <a:latin typeface="+mn-lt"/>
              </a:rPr>
              <a:t>finns information och länkar till de olika </a:t>
            </a:r>
            <a:r>
              <a:rPr lang="sv-SE" sz="1000" dirty="0" smtClean="0">
                <a:solidFill>
                  <a:schemeClr val="bg2"/>
                </a:solidFill>
                <a:latin typeface="+mn-lt"/>
              </a:rPr>
              <a:t>områdena.</a:t>
            </a:r>
            <a:r>
              <a:rPr lang="sv-SE" sz="1000" dirty="0">
                <a:solidFill>
                  <a:schemeClr val="bg2"/>
                </a:solidFill>
                <a:latin typeface="+mn-lt"/>
              </a:rPr>
              <a:t/>
            </a:r>
            <a:br>
              <a:rPr lang="sv-SE" sz="1000" dirty="0">
                <a:solidFill>
                  <a:schemeClr val="bg2"/>
                </a:solidFill>
                <a:latin typeface="+mn-lt"/>
              </a:rPr>
            </a:br>
            <a:endParaRPr lang="sv-SE" sz="1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2F8A7C4-17A3-4716-B58C-7034CDDC52BD}"/>
              </a:ext>
            </a:extLst>
          </p:cNvPr>
          <p:cNvSpPr txBox="1"/>
          <p:nvPr/>
        </p:nvSpPr>
        <p:spPr>
          <a:xfrm>
            <a:off x="5267570" y="4391263"/>
            <a:ext cx="3607316" cy="364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sv-SE" sz="1000" dirty="0">
                <a:solidFill>
                  <a:schemeClr val="bg2"/>
                </a:solidFill>
                <a:latin typeface="+mn-lt"/>
              </a:rPr>
              <a:t>Information om Hemtjänst och direktlänk till </a:t>
            </a:r>
            <a:r>
              <a:rPr lang="sv-SE" sz="1000" dirty="0" smtClean="0">
                <a:solidFill>
                  <a:schemeClr val="bg2"/>
                </a:solidFill>
                <a:latin typeface="+mn-lt"/>
              </a:rPr>
              <a:t>applikationen.</a:t>
            </a:r>
            <a:endParaRPr lang="sv-SE" sz="1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/>
          <a:srcRect l="22852" t="11673" r="22995" b="18928"/>
          <a:stretch/>
        </p:blipFill>
        <p:spPr>
          <a:xfrm>
            <a:off x="4888026" y="1276700"/>
            <a:ext cx="4111987" cy="2865454"/>
          </a:xfrm>
          <a:prstGeom prst="rect">
            <a:avLst/>
          </a:prstGeom>
        </p:spPr>
      </p:pic>
      <p:sp>
        <p:nvSpPr>
          <p:cNvPr id="4" name="Pil: cirkelformad 3">
            <a:extLst>
              <a:ext uri="{FF2B5EF4-FFF2-40B4-BE49-F238E27FC236}">
                <a16:creationId xmlns:a16="http://schemas.microsoft.com/office/drawing/2014/main" id="{7FEE78D7-2ADF-40CA-9637-8377C65407A7}"/>
              </a:ext>
            </a:extLst>
          </p:cNvPr>
          <p:cNvSpPr/>
          <p:nvPr/>
        </p:nvSpPr>
        <p:spPr bwMode="auto">
          <a:xfrm rot="506002">
            <a:off x="1487299" y="1472173"/>
            <a:ext cx="5533482" cy="2693364"/>
          </a:xfrm>
          <a:prstGeom prst="circularArrow">
            <a:avLst>
              <a:gd name="adj1" fmla="val 4216"/>
              <a:gd name="adj2" fmla="val 355201"/>
              <a:gd name="adj3" fmla="val 19882979"/>
              <a:gd name="adj4" fmla="val 11107932"/>
              <a:gd name="adj5" fmla="val 9251"/>
            </a:avLst>
          </a:prstGeom>
          <a:solidFill>
            <a:schemeClr val="bg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6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Användningsområde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800" dirty="0"/>
              <a:t>Digitaliseringssnurran vänder sig till kommuner och offentliga aktörer som är i behov av stöd vid planering och beslutsfattande om bredbandsinvesteringar och </a:t>
            </a:r>
            <a:r>
              <a:rPr lang="sv-SE" sz="1800" dirty="0" smtClean="0"/>
              <a:t>digitalisering.</a:t>
            </a:r>
            <a:endParaRPr lang="sv-SE" sz="1800" dirty="0"/>
          </a:p>
          <a:p>
            <a:r>
              <a:rPr lang="sv-SE" sz="1800" dirty="0"/>
              <a:t>Typiska användare kan vara beslutsfattare på olika nivåer, verksamhetsutvecklare och </a:t>
            </a:r>
            <a:r>
              <a:rPr lang="sv-SE" sz="1800" dirty="0" smtClean="0"/>
              <a:t>ekonomiansvariga.</a:t>
            </a:r>
            <a:endParaRPr lang="sv-SE" sz="1800" dirty="0"/>
          </a:p>
          <a:p>
            <a:r>
              <a:rPr lang="sv-SE" sz="1800" dirty="0"/>
              <a:t>Digitaliseringssnurran ger ett underlag för att bedöma den potentiella effektiviseringen som digitalisering av vissa tjänster kan </a:t>
            </a:r>
            <a:r>
              <a:rPr lang="sv-SE" sz="1800" dirty="0" smtClean="0"/>
              <a:t>innebära.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9706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/>
              <a:t>Hur använder man Digitaliseringssnurran?</a:t>
            </a:r>
          </a:p>
        </p:txBody>
      </p:sp>
    </p:spTree>
    <p:extLst>
      <p:ext uri="{BB962C8B-B14F-4D97-AF65-F5344CB8AC3E}">
        <p14:creationId xmlns:p14="http://schemas.microsoft.com/office/powerpoint/2010/main" val="1489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Bakgrundsinformation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600" dirty="0"/>
              <a:t>Digitaliseringssnurran hämtar kommunspecifik data och är därmed relevant för kommunerna oavsett storlek och </a:t>
            </a:r>
            <a:r>
              <a:rPr lang="sv-SE" sz="1600" dirty="0" smtClean="0"/>
              <a:t>demografi.</a:t>
            </a:r>
            <a:endParaRPr lang="sv-SE" sz="1600" dirty="0"/>
          </a:p>
          <a:p>
            <a:r>
              <a:rPr lang="sv-SE" sz="1600" dirty="0"/>
              <a:t>De flesta parametrar och fält i verktyget är ifyllda från början med ett schablonvärde, men går oftast att justera utifrån egna förutsättningar  samt om man vill experimentera med olika scenarier. </a:t>
            </a:r>
          </a:p>
          <a:p>
            <a:r>
              <a:rPr lang="sv-SE" sz="1600" dirty="0"/>
              <a:t>Antaganden och parametrar i modellerna har baserats på intervjuer med ett antal kommuner, offentliga rapporter och data från olika offentliga databaser såsom </a:t>
            </a:r>
            <a:r>
              <a:rPr lang="sv-SE" sz="1600" dirty="0" err="1"/>
              <a:t>Kolada</a:t>
            </a:r>
            <a:r>
              <a:rPr lang="sv-SE" sz="1600" dirty="0"/>
              <a:t> och SCB.</a:t>
            </a:r>
          </a:p>
        </p:txBody>
      </p:sp>
    </p:spTree>
    <p:extLst>
      <p:ext uri="{BB962C8B-B14F-4D97-AF65-F5344CB8AC3E}">
        <p14:creationId xmlns:p14="http://schemas.microsoft.com/office/powerpoint/2010/main" val="30501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142D0-753E-49F1-8738-EF7397F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 att beräkna potentialen går man genom ett par enkla steg</a:t>
            </a:r>
          </a:p>
        </p:txBody>
      </p:sp>
      <p:pic>
        <p:nvPicPr>
          <p:cNvPr id="5" name="Bildobjekt 4" descr="En bild som visar skärmbild&#10;&#10;Automatiskt genererad beskrivning">
            <a:extLst>
              <a:ext uri="{FF2B5EF4-FFF2-40B4-BE49-F238E27FC236}">
                <a16:creationId xmlns:a16="http://schemas.microsoft.com/office/drawing/2014/main" id="{B3D4E887-2ADA-4D82-94DF-2B01BA80B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3228" r="36877" b="9431"/>
          <a:stretch/>
        </p:blipFill>
        <p:spPr>
          <a:xfrm>
            <a:off x="648390" y="1814129"/>
            <a:ext cx="2743727" cy="2054104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pic>
        <p:nvPicPr>
          <p:cNvPr id="7" name="Bildobjekt 6" descr="En bild som visar skärmbild&#10;&#10;Automatiskt genererad beskrivning">
            <a:extLst>
              <a:ext uri="{FF2B5EF4-FFF2-40B4-BE49-F238E27FC236}">
                <a16:creationId xmlns:a16="http://schemas.microsoft.com/office/drawing/2014/main" id="{466E6EF6-3801-4BEF-A4F2-32016D670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647" y="1342682"/>
            <a:ext cx="2367222" cy="2540222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pic>
        <p:nvPicPr>
          <p:cNvPr id="9" name="Bildobjekt 8" descr="En bild som visar skärmbild&#10;&#10;Automatiskt genererad beskrivning">
            <a:extLst>
              <a:ext uri="{FF2B5EF4-FFF2-40B4-BE49-F238E27FC236}">
                <a16:creationId xmlns:a16="http://schemas.microsoft.com/office/drawing/2014/main" id="{4224F35F-5C9D-424F-ABBD-58CBB8E363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19"/>
          <a:stretch/>
        </p:blipFill>
        <p:spPr>
          <a:xfrm>
            <a:off x="6264650" y="1342682"/>
            <a:ext cx="1933953" cy="2548900"/>
          </a:xfrm>
          <a:prstGeom prst="rect">
            <a:avLst/>
          </a:prstGeom>
          <a:ln w="12700">
            <a:solidFill>
              <a:srgbClr val="53256D"/>
            </a:solidFill>
          </a:ln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A83204C-3912-425D-98F5-3F072B751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8649">
            <a:off x="5620299" y="1067547"/>
            <a:ext cx="1026405" cy="69714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D9BA3C1-5554-49AB-B932-420CEB426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8649">
            <a:off x="3230210" y="1416364"/>
            <a:ext cx="1026405" cy="697147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0C5E6887-0E71-4EEE-B46F-FEA4C4CDBF9D}"/>
              </a:ext>
            </a:extLst>
          </p:cNvPr>
          <p:cNvSpPr txBox="1"/>
          <p:nvPr/>
        </p:nvSpPr>
        <p:spPr>
          <a:xfrm>
            <a:off x="712798" y="3925383"/>
            <a:ext cx="1986305" cy="550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25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bg2"/>
                </a:solidFill>
                <a:latin typeface="+mn-lt"/>
              </a:rPr>
              <a:t>1. Välj län och kommun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C691824-D7B5-4742-8EC6-E8E6A38451C3}"/>
              </a:ext>
            </a:extLst>
          </p:cNvPr>
          <p:cNvSpPr txBox="1"/>
          <p:nvPr/>
        </p:nvSpPr>
        <p:spPr>
          <a:xfrm>
            <a:off x="3811646" y="4003562"/>
            <a:ext cx="1933954" cy="5508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200"/>
              </a:spcBef>
              <a:spcAft>
                <a:spcPts val="0"/>
              </a:spcAft>
            </a:pPr>
            <a:r>
              <a:rPr lang="sv-SE" sz="1100" dirty="0">
                <a:solidFill>
                  <a:schemeClr val="bg2"/>
                </a:solidFill>
                <a:latin typeface="+mn-lt"/>
              </a:rPr>
              <a:t>2. Vid behov - Justera schablonvärden och klicka på ”Beräkna”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1FE68FF-8DA3-44FC-8CDF-340964A41067}"/>
              </a:ext>
            </a:extLst>
          </p:cNvPr>
          <p:cNvSpPr txBox="1"/>
          <p:nvPr/>
        </p:nvSpPr>
        <p:spPr>
          <a:xfrm>
            <a:off x="6264651" y="4026422"/>
            <a:ext cx="1933954" cy="550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sv-SE" sz="1100" dirty="0">
                <a:solidFill>
                  <a:schemeClr val="bg2"/>
                </a:solidFill>
                <a:latin typeface="+mn-lt"/>
              </a:rPr>
              <a:t>3. Potentialen är visualiserad med stapel- och cirkeldiagram. </a:t>
            </a:r>
          </a:p>
        </p:txBody>
      </p:sp>
    </p:spTree>
    <p:extLst>
      <p:ext uri="{BB962C8B-B14F-4D97-AF65-F5344CB8AC3E}">
        <p14:creationId xmlns:p14="http://schemas.microsoft.com/office/powerpoint/2010/main" val="2984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2210" y="326623"/>
            <a:ext cx="8432676" cy="739976"/>
          </a:xfrm>
        </p:spPr>
        <p:txBody>
          <a:bodyPr/>
          <a:lstStyle/>
          <a:p>
            <a:r>
              <a:rPr lang="sv-SE" dirty="0"/>
              <a:t>Att tänka på vid användning och tolkning av modellerna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442210" y="1224000"/>
            <a:ext cx="8467790" cy="3434400"/>
          </a:xfrm>
        </p:spPr>
        <p:txBody>
          <a:bodyPr/>
          <a:lstStyle/>
          <a:p>
            <a:r>
              <a:rPr lang="sv-SE" sz="1400" dirty="0"/>
              <a:t>Digitaliseringssnurran ger endast en indikation om potentialen och det är viktigt att varje kommun i så stor utsträckning som möjligt justerar värdena utefter egna </a:t>
            </a:r>
            <a:r>
              <a:rPr lang="sv-SE" sz="1400" dirty="0" smtClean="0"/>
              <a:t>förutsättningar.</a:t>
            </a:r>
            <a:endParaRPr lang="sv-SE" sz="1400" dirty="0"/>
          </a:p>
          <a:p>
            <a:r>
              <a:rPr lang="sv-SE" sz="1400" dirty="0"/>
              <a:t>Det är viktigt att vara realistisk med kostnaderna – vid digitalisering av tjänster krävs ofta en kartläggning av processer samt förändrade arbetssätt innan en tjänst kan digitaliseras, vilket kan justeras i fältet ”införandekostnader</a:t>
            </a:r>
            <a:r>
              <a:rPr lang="sv-SE" sz="1400" dirty="0" smtClean="0"/>
              <a:t>”.</a:t>
            </a:r>
            <a:endParaRPr lang="sv-SE" sz="1400" dirty="0"/>
          </a:p>
          <a:p>
            <a:r>
              <a:rPr lang="sv-SE" sz="1400" dirty="0"/>
              <a:t>Effektiviseringen kan realiseras på olika sätt, ex:</a:t>
            </a:r>
          </a:p>
          <a:p>
            <a:pPr lvl="1"/>
            <a:r>
              <a:rPr lang="sv-SE" sz="1400" dirty="0"/>
              <a:t>Kapacitetsökning (ex fler ärenden per handläggare)</a:t>
            </a:r>
          </a:p>
          <a:p>
            <a:pPr lvl="1"/>
            <a:r>
              <a:rPr lang="sv-SE" sz="1400" dirty="0"/>
              <a:t>Ökad kvalitet och värdeskapande i arbetsuppgifterna</a:t>
            </a:r>
          </a:p>
          <a:p>
            <a:pPr lvl="1"/>
            <a:r>
              <a:rPr lang="sv-SE" sz="1400" dirty="0"/>
              <a:t>Vidareutveckling av tjänster och verksamheter</a:t>
            </a:r>
          </a:p>
          <a:p>
            <a:pPr lvl="1"/>
            <a:r>
              <a:rPr lang="sv-SE" sz="1400" dirty="0"/>
              <a:t>Omfördelning av resurser</a:t>
            </a:r>
          </a:p>
          <a:p>
            <a:pPr lvl="1"/>
            <a:r>
              <a:rPr lang="sv-SE" sz="1400" dirty="0"/>
              <a:t>Kostnadsbesparingar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0740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st- och telestyrelsen_20160112">
  <a:themeElements>
    <a:clrScheme name="PTS">
      <a:dk1>
        <a:srgbClr val="000000"/>
      </a:dk1>
      <a:lt1>
        <a:sysClr val="window" lastClr="FFFFFF"/>
      </a:lt1>
      <a:dk2>
        <a:srgbClr val="652D89"/>
      </a:dk2>
      <a:lt2>
        <a:srgbClr val="FFFFFF"/>
      </a:lt2>
      <a:accent1>
        <a:srgbClr val="652D89"/>
      </a:accent1>
      <a:accent2>
        <a:srgbClr val="9A1229"/>
      </a:accent2>
      <a:accent3>
        <a:srgbClr val="8CC63F"/>
      </a:accent3>
      <a:accent4>
        <a:srgbClr val="13B5EA"/>
      </a:accent4>
      <a:accent5>
        <a:srgbClr val="004B8D"/>
      </a:accent5>
      <a:accent6>
        <a:srgbClr val="000000"/>
      </a:accent6>
      <a:hlink>
        <a:srgbClr val="0000FF"/>
      </a:hlink>
      <a:folHlink>
        <a:srgbClr val="800080"/>
      </a:folHlink>
    </a:clrScheme>
    <a:fontScheme name="P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500"/>
          </a:lnSpc>
          <a:spcBef>
            <a:spcPts val="200"/>
          </a:spcBef>
          <a:spcAft>
            <a:spcPts val="600"/>
          </a:spcAft>
          <a:defRPr sz="22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TS.potx" id="{56D4ACA3-5A60-4D69-B602-5498A4AD7A3E}" vid="{BB336722-8C4B-4BDD-A3FE-748CF6562AA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D8CA2-70D9-4A19-94FE-B03D68D9A8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2741</TotalTime>
  <Words>686</Words>
  <Application>Microsoft Office PowerPoint</Application>
  <PresentationFormat>Bildspel på skärmen (16:9)</PresentationFormat>
  <Paragraphs>109</Paragraphs>
  <Slides>21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Verdana</vt:lpstr>
      <vt:lpstr>Post- och telestyrelsen_20160112</vt:lpstr>
      <vt:lpstr>Digitaliseringssnurran</vt:lpstr>
      <vt:lpstr>Exempel på olika nyttor för kommunen</vt:lpstr>
      <vt:lpstr>Om digitaliseringssnurran </vt:lpstr>
      <vt:lpstr>På startsidan finns information och länkar till de olika områdena</vt:lpstr>
      <vt:lpstr>Användningsområde</vt:lpstr>
      <vt:lpstr>Hur använder man Digitaliseringssnurran?</vt:lpstr>
      <vt:lpstr>Bakgrundsinformation</vt:lpstr>
      <vt:lpstr>För att beräkna potentialen går man genom ett par enkla steg</vt:lpstr>
      <vt:lpstr>Att tänka på vid användning och tolkning av modellerna</vt:lpstr>
      <vt:lpstr>Hemtjänst</vt:lpstr>
      <vt:lpstr>PowerPoint-presentation</vt:lpstr>
      <vt:lpstr>Hemtjänst – digital nyckelhantering</vt:lpstr>
      <vt:lpstr>Hemtjänst – digital medicinpåminnare</vt:lpstr>
      <vt:lpstr>Socialtjänst</vt:lpstr>
      <vt:lpstr>Digital tjänst för ekonomiskt bistånd</vt:lpstr>
      <vt:lpstr>Administrativa processer</vt:lpstr>
      <vt:lpstr>Bygga och Bo &amp; annan e-tjänst</vt:lpstr>
      <vt:lpstr>Resultatet</vt:lpstr>
      <vt:lpstr>Effektiviseringen presenteras år 1 och år 5</vt:lpstr>
      <vt:lpstr>Effektiviseringar i olika exempelkommuner</vt:lpstr>
      <vt:lpstr>Frågor? Synpunkter?  Mejla digitaliseringssnurran@pts.se</vt:lpstr>
    </vt:vector>
  </TitlesOfParts>
  <Company>Post- och telestyrelsen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Brindell-Molak, Marlena</dc:creator>
  <cp:lastModifiedBy>Brindell-Molak, Marlena</cp:lastModifiedBy>
  <cp:revision>106</cp:revision>
  <cp:lastPrinted>2019-01-10T14:22:24Z</cp:lastPrinted>
  <dcterms:created xsi:type="dcterms:W3CDTF">2018-08-23T14:38:06Z</dcterms:created>
  <dcterms:modified xsi:type="dcterms:W3CDTF">2019-01-30T15:25:10Z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TC010690721053</vt:lpwstr>
  </property>
</Properties>
</file>